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1" r:id="rId4"/>
    <p:sldId id="267" r:id="rId5"/>
    <p:sldId id="263" r:id="rId6"/>
    <p:sldId id="264" r:id="rId7"/>
    <p:sldId id="266" r:id="rId8"/>
    <p:sldId id="258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24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6739A-27E0-4314-B5F8-D7A5F3CC4F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3C79A-F7DF-4BFE-A1F3-41ACCE87C6A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grieving </a:t>
            </a:r>
            <a:r>
              <a:rPr lang="cs-CZ" dirty="0" smtClean="0"/>
              <a:t>–</a:t>
            </a:r>
            <a:r>
              <a:rPr lang="cs-CZ" baseline="0" dirty="0" smtClean="0"/>
              <a:t> zarmoucený</a:t>
            </a:r>
            <a:r>
              <a:rPr lang="en-GB" baseline="0" dirty="0" smtClean="0"/>
              <a:t> 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C79A-F7DF-4BFE-A1F3-41ACCE87C6A6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embarrassed </a:t>
            </a:r>
            <a:r>
              <a:rPr lang="cs-CZ" dirty="0" smtClean="0"/>
              <a:t>–</a:t>
            </a:r>
            <a:r>
              <a:rPr lang="cs-CZ" baseline="0" dirty="0" smtClean="0"/>
              <a:t> rozpačitý</a:t>
            </a:r>
            <a:r>
              <a:rPr lang="en-GB" baseline="0" dirty="0" smtClean="0"/>
              <a:t>, interested </a:t>
            </a:r>
            <a:r>
              <a:rPr lang="cs-CZ" baseline="0" dirty="0" smtClean="0"/>
              <a:t>– zaujatý 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C79A-F7DF-4BFE-A1F3-41ACCE87C6A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embarrassed </a:t>
            </a:r>
            <a:r>
              <a:rPr lang="cs-CZ" dirty="0" smtClean="0"/>
              <a:t>–</a:t>
            </a:r>
            <a:r>
              <a:rPr lang="cs-CZ" baseline="0" dirty="0" smtClean="0"/>
              <a:t> rozpačitý</a:t>
            </a:r>
            <a:r>
              <a:rPr lang="en-GB" baseline="0" dirty="0" smtClean="0"/>
              <a:t>, interested </a:t>
            </a:r>
            <a:r>
              <a:rPr lang="cs-CZ" baseline="0" dirty="0" smtClean="0"/>
              <a:t>– zaujatý 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C79A-F7DF-4BFE-A1F3-41ACCE87C6A6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determined </a:t>
            </a:r>
            <a:r>
              <a:rPr lang="cs-CZ" dirty="0" smtClean="0"/>
              <a:t>– odhodlaný 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3C79A-F7DF-4BFE-A1F3-41ACCE87C6A6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1BD67-4355-4F95-B2ED-6474C6148A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B9DCD-CA40-4ABF-88F1-4A5A6E474F0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6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Emoce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14.3.2014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Rozšiřuje a procvičuje slovní zásobu na téma emoce.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5364088" y="3212976"/>
            <a:ext cx="1063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furious</a:t>
            </a:r>
            <a:endParaRPr lang="en-GB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5724128" y="3933056"/>
            <a:ext cx="886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angry</a:t>
            </a:r>
            <a:endParaRPr lang="en-GB" sz="2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499992" y="3356992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mad</a:t>
            </a:r>
            <a:endParaRPr lang="en-GB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211960" y="2852936"/>
            <a:ext cx="955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happy</a:t>
            </a:r>
            <a:endParaRPr lang="en-GB" sz="2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580112" y="2708920"/>
            <a:ext cx="68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sad</a:t>
            </a:r>
            <a:endParaRPr lang="en-GB" sz="24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851920" y="3717032"/>
            <a:ext cx="1815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disappointed</a:t>
            </a:r>
            <a:endParaRPr lang="en-GB" sz="2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771800" y="3212976"/>
            <a:ext cx="1409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miserable</a:t>
            </a:r>
            <a:endParaRPr lang="en-GB" sz="2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627784" y="2708920"/>
            <a:ext cx="1175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grieving</a:t>
            </a:r>
            <a:endParaRPr lang="en-GB" sz="2400" dirty="0"/>
          </a:p>
        </p:txBody>
      </p:sp>
      <p:grpSp>
        <p:nvGrpSpPr>
          <p:cNvPr id="19" name="Skupina 18"/>
          <p:cNvGrpSpPr/>
          <p:nvPr/>
        </p:nvGrpSpPr>
        <p:grpSpPr>
          <a:xfrm>
            <a:off x="467544" y="2276872"/>
            <a:ext cx="1915413" cy="2880320"/>
            <a:chOff x="611560" y="1772816"/>
            <a:chExt cx="1915413" cy="2880320"/>
          </a:xfrm>
        </p:grpSpPr>
        <p:pic>
          <p:nvPicPr>
            <p:cNvPr id="1026" name="Picture 2" descr="C:\Users\Ilona\AppData\Local\Microsoft\Windows\Temporary Internet Files\Content.IE5\6K52ST3G\MP900316924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1772816"/>
              <a:ext cx="1915413" cy="2880320"/>
            </a:xfrm>
            <a:prstGeom prst="rect">
              <a:avLst/>
            </a:prstGeom>
            <a:noFill/>
          </p:spPr>
        </p:pic>
        <p:sp>
          <p:nvSpPr>
            <p:cNvPr id="15" name="TextovéPole 14"/>
            <p:cNvSpPr txBox="1"/>
            <p:nvPr/>
          </p:nvSpPr>
          <p:spPr>
            <a:xfrm>
              <a:off x="683568" y="414908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1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Skupina 19"/>
          <p:cNvGrpSpPr/>
          <p:nvPr/>
        </p:nvGrpSpPr>
        <p:grpSpPr>
          <a:xfrm>
            <a:off x="3131840" y="332656"/>
            <a:ext cx="3125147" cy="2232248"/>
            <a:chOff x="3275856" y="620688"/>
            <a:chExt cx="3125147" cy="2232248"/>
          </a:xfrm>
        </p:grpSpPr>
        <p:pic>
          <p:nvPicPr>
            <p:cNvPr id="1027" name="Picture 3" descr="C:\Users\Ilona\AppData\Local\Microsoft\Windows\Temporary Internet Files\Content.IE5\I3AFN4EQ\MP900385327[1]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75856" y="620688"/>
              <a:ext cx="3125147" cy="2232248"/>
            </a:xfrm>
            <a:prstGeom prst="rect">
              <a:avLst/>
            </a:prstGeom>
            <a:noFill/>
          </p:spPr>
        </p:pic>
        <p:sp>
          <p:nvSpPr>
            <p:cNvPr id="16" name="TextovéPole 15"/>
            <p:cNvSpPr txBox="1"/>
            <p:nvPr/>
          </p:nvSpPr>
          <p:spPr>
            <a:xfrm>
              <a:off x="5796136" y="24208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</a:t>
              </a:r>
              <a:endParaRPr lang="en-GB" dirty="0"/>
            </a:p>
          </p:txBody>
        </p:sp>
      </p:grpSp>
      <p:grpSp>
        <p:nvGrpSpPr>
          <p:cNvPr id="21" name="Skupina 20"/>
          <p:cNvGrpSpPr/>
          <p:nvPr/>
        </p:nvGrpSpPr>
        <p:grpSpPr>
          <a:xfrm>
            <a:off x="6876256" y="2420888"/>
            <a:ext cx="1815802" cy="2737390"/>
            <a:chOff x="6660232" y="2492896"/>
            <a:chExt cx="1815802" cy="2737390"/>
          </a:xfrm>
        </p:grpSpPr>
        <p:pic>
          <p:nvPicPr>
            <p:cNvPr id="1029" name="Picture 5" descr="C:\Users\Ilona\AppData\Local\Microsoft\Windows\Temporary Internet Files\Content.IE5\I3AFN4EQ\MP900262261[1]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60232" y="2492896"/>
              <a:ext cx="1815802" cy="2737390"/>
            </a:xfrm>
            <a:prstGeom prst="rect">
              <a:avLst/>
            </a:prstGeom>
            <a:noFill/>
          </p:spPr>
        </p:pic>
        <p:sp>
          <p:nvSpPr>
            <p:cNvPr id="17" name="TextovéPole 16"/>
            <p:cNvSpPr txBox="1"/>
            <p:nvPr/>
          </p:nvSpPr>
          <p:spPr>
            <a:xfrm>
              <a:off x="8028384" y="479715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</a:t>
              </a:r>
              <a:endParaRPr lang="en-GB" dirty="0"/>
            </a:p>
          </p:txBody>
        </p:sp>
      </p:grpSp>
      <p:grpSp>
        <p:nvGrpSpPr>
          <p:cNvPr id="22" name="Skupina 21"/>
          <p:cNvGrpSpPr/>
          <p:nvPr/>
        </p:nvGrpSpPr>
        <p:grpSpPr>
          <a:xfrm>
            <a:off x="3131840" y="4653136"/>
            <a:ext cx="2880320" cy="1920213"/>
            <a:chOff x="3203848" y="4365103"/>
            <a:chExt cx="2880320" cy="1920213"/>
          </a:xfrm>
        </p:grpSpPr>
        <p:pic>
          <p:nvPicPr>
            <p:cNvPr id="1028" name="Picture 4" descr="C:\Users\Ilona\AppData\Local\Microsoft\Windows\Temporary Internet Files\Content.IE5\WXYIKB1O\MP900386355[1]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03848" y="4365103"/>
              <a:ext cx="2880320" cy="1920213"/>
            </a:xfrm>
            <a:prstGeom prst="rect">
              <a:avLst/>
            </a:prstGeom>
            <a:noFill/>
          </p:spPr>
        </p:pic>
        <p:sp>
          <p:nvSpPr>
            <p:cNvPr id="18" name="TextovéPole 17"/>
            <p:cNvSpPr txBox="1"/>
            <p:nvPr/>
          </p:nvSpPr>
          <p:spPr>
            <a:xfrm>
              <a:off x="3275856" y="580526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4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Obdélník 22"/>
          <p:cNvSpPr/>
          <p:nvPr/>
        </p:nvSpPr>
        <p:spPr>
          <a:xfrm>
            <a:off x="971600" y="332656"/>
            <a:ext cx="75699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 are their emotions?</a:t>
            </a:r>
            <a:endParaRPr lang="cs-CZ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01063E-7 L 0.00295 0.176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2549E-6 L 0.40173 0.28311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08851E-6 L 0.11511 -0.30598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5038 L -0.3559 0.24752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66767E-6 L 0.14844 -0.36907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9.38294E-7 L -0.52569 0.43841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" y="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6 0.10261 L 0.35243 -0.24544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9.38294E-7 L -0.18229 0.49064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9" grpId="2"/>
      <p:bldP spid="10" grpId="0"/>
      <p:bldP spid="10" grpId="1"/>
      <p:bldP spid="11" grpId="0"/>
      <p:bldP spid="11" grpId="1"/>
      <p:bldP spid="13" grpId="0"/>
      <p:bldP spid="13" grpId="1"/>
      <p:bldP spid="14" grpId="0"/>
      <p:bldP spid="14" grpId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ovéPole 11"/>
          <p:cNvSpPr txBox="1"/>
          <p:nvPr/>
        </p:nvSpPr>
        <p:spPr>
          <a:xfrm>
            <a:off x="5796136" y="3645024"/>
            <a:ext cx="775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calm</a:t>
            </a:r>
            <a:endParaRPr lang="en-GB" sz="2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11560" y="3861048"/>
            <a:ext cx="1681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enthusiastic</a:t>
            </a:r>
            <a:endParaRPr lang="en-GB" sz="2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39552" y="2708920"/>
            <a:ext cx="1805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embarrassed</a:t>
            </a:r>
            <a:endParaRPr lang="en-GB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580112" y="3212976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pleased</a:t>
            </a:r>
            <a:endParaRPr lang="en-GB" sz="2400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611560" y="3284984"/>
            <a:ext cx="1456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interested</a:t>
            </a:r>
            <a:endParaRPr lang="en-GB" sz="2400" dirty="0"/>
          </a:p>
        </p:txBody>
      </p:sp>
      <p:grpSp>
        <p:nvGrpSpPr>
          <p:cNvPr id="22" name="Skupina 21"/>
          <p:cNvGrpSpPr/>
          <p:nvPr/>
        </p:nvGrpSpPr>
        <p:grpSpPr>
          <a:xfrm>
            <a:off x="971600" y="404664"/>
            <a:ext cx="1838325" cy="1881500"/>
            <a:chOff x="971600" y="404664"/>
            <a:chExt cx="1838325" cy="1881500"/>
          </a:xfrm>
        </p:grpSpPr>
        <p:pic>
          <p:nvPicPr>
            <p:cNvPr id="3074" name="Picture 2" descr="C:\Users\Ilona\AppData\Local\Microsoft\Windows\Temporary Internet Files\Content.IE5\6K52ST3G\MC900434377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404664"/>
              <a:ext cx="1838325" cy="1784350"/>
            </a:xfrm>
            <a:prstGeom prst="rect">
              <a:avLst/>
            </a:prstGeom>
            <a:noFill/>
          </p:spPr>
        </p:pic>
        <p:sp>
          <p:nvSpPr>
            <p:cNvPr id="17" name="TextovéPole 16"/>
            <p:cNvSpPr txBox="1"/>
            <p:nvPr/>
          </p:nvSpPr>
          <p:spPr>
            <a:xfrm>
              <a:off x="2051720" y="191683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</a:t>
              </a:r>
              <a:endParaRPr lang="en-GB" dirty="0"/>
            </a:p>
          </p:txBody>
        </p:sp>
      </p:grpSp>
      <p:grpSp>
        <p:nvGrpSpPr>
          <p:cNvPr id="26" name="Skupina 25"/>
          <p:cNvGrpSpPr/>
          <p:nvPr/>
        </p:nvGrpSpPr>
        <p:grpSpPr>
          <a:xfrm>
            <a:off x="2843808" y="2420888"/>
            <a:ext cx="1879600" cy="1684908"/>
            <a:chOff x="2843808" y="2420888"/>
            <a:chExt cx="1879600" cy="1684908"/>
          </a:xfrm>
        </p:grpSpPr>
        <p:pic>
          <p:nvPicPr>
            <p:cNvPr id="4" name="Picture 4" descr="C:\Users\Ilona\AppData\Local\Microsoft\Windows\Temporary Internet Files\Content.IE5\OCH93P8O\MC900437569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43808" y="2492896"/>
              <a:ext cx="1879600" cy="1612900"/>
            </a:xfrm>
            <a:prstGeom prst="rect">
              <a:avLst/>
            </a:prstGeom>
            <a:noFill/>
          </p:spPr>
        </p:pic>
        <p:sp>
          <p:nvSpPr>
            <p:cNvPr id="18" name="TextovéPole 17"/>
            <p:cNvSpPr txBox="1"/>
            <p:nvPr/>
          </p:nvSpPr>
          <p:spPr>
            <a:xfrm>
              <a:off x="4139952" y="24208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6</a:t>
              </a:r>
              <a:endParaRPr lang="en-GB" dirty="0"/>
            </a:p>
          </p:txBody>
        </p:sp>
      </p:grpSp>
      <p:grpSp>
        <p:nvGrpSpPr>
          <p:cNvPr id="25" name="Skupina 24"/>
          <p:cNvGrpSpPr/>
          <p:nvPr/>
        </p:nvGrpSpPr>
        <p:grpSpPr>
          <a:xfrm>
            <a:off x="971600" y="4941168"/>
            <a:ext cx="1831975" cy="1250950"/>
            <a:chOff x="1547664" y="4941168"/>
            <a:chExt cx="1831975" cy="1250950"/>
          </a:xfrm>
        </p:grpSpPr>
        <p:pic>
          <p:nvPicPr>
            <p:cNvPr id="2" name="Picture 5" descr="C:\Users\Ilona\AppData\Local\Microsoft\Windows\Temporary Internet Files\Content.IE5\6K52ST3G\MC900434393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47664" y="4941168"/>
              <a:ext cx="1831975" cy="1250950"/>
            </a:xfrm>
            <a:prstGeom prst="rect">
              <a:avLst/>
            </a:prstGeom>
            <a:noFill/>
          </p:spPr>
        </p:pic>
        <p:sp>
          <p:nvSpPr>
            <p:cNvPr id="19" name="TextovéPole 18"/>
            <p:cNvSpPr txBox="1"/>
            <p:nvPr/>
          </p:nvSpPr>
          <p:spPr>
            <a:xfrm>
              <a:off x="2771800" y="501317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7</a:t>
              </a:r>
              <a:endParaRPr lang="en-GB" dirty="0"/>
            </a:p>
          </p:txBody>
        </p:sp>
      </p:grpSp>
      <p:grpSp>
        <p:nvGrpSpPr>
          <p:cNvPr id="24" name="Skupina 23"/>
          <p:cNvGrpSpPr/>
          <p:nvPr/>
        </p:nvGrpSpPr>
        <p:grpSpPr>
          <a:xfrm>
            <a:off x="7020272" y="4005064"/>
            <a:ext cx="1381806" cy="1828800"/>
            <a:chOff x="6300192" y="4005064"/>
            <a:chExt cx="1381806" cy="1828800"/>
          </a:xfrm>
        </p:grpSpPr>
        <p:pic>
          <p:nvPicPr>
            <p:cNvPr id="3075" name="Picture 3" descr="C:\Users\Ilona\AppData\Local\Microsoft\Windows\Temporary Internet Files\Content.IE5\I3AFN4EQ\MC900440452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00192" y="4005064"/>
              <a:ext cx="1368425" cy="1828800"/>
            </a:xfrm>
            <a:prstGeom prst="rect">
              <a:avLst/>
            </a:prstGeom>
            <a:noFill/>
          </p:spPr>
        </p:pic>
        <p:sp>
          <p:nvSpPr>
            <p:cNvPr id="20" name="TextovéPole 19"/>
            <p:cNvSpPr txBox="1"/>
            <p:nvPr/>
          </p:nvSpPr>
          <p:spPr>
            <a:xfrm>
              <a:off x="7380312" y="429309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8</a:t>
              </a:r>
              <a:endParaRPr lang="en-GB" dirty="0"/>
            </a:p>
          </p:txBody>
        </p:sp>
      </p:grpSp>
      <p:grpSp>
        <p:nvGrpSpPr>
          <p:cNvPr id="23" name="Skupina 22"/>
          <p:cNvGrpSpPr/>
          <p:nvPr/>
        </p:nvGrpSpPr>
        <p:grpSpPr>
          <a:xfrm>
            <a:off x="6084168" y="692696"/>
            <a:ext cx="1978025" cy="1901825"/>
            <a:chOff x="5940152" y="692696"/>
            <a:chExt cx="1978025" cy="1901825"/>
          </a:xfrm>
        </p:grpSpPr>
        <p:pic>
          <p:nvPicPr>
            <p:cNvPr id="3" name="Picture 6" descr="C:\Users\Ilona\AppData\Local\Microsoft\Windows\Temporary Internet Files\Content.IE5\I3AFN4EQ\MC900432461[1].wm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940152" y="692696"/>
              <a:ext cx="1978025" cy="1901825"/>
            </a:xfrm>
            <a:prstGeom prst="rect">
              <a:avLst/>
            </a:prstGeom>
            <a:noFill/>
          </p:spPr>
        </p:pic>
        <p:sp>
          <p:nvSpPr>
            <p:cNvPr id="21" name="TextovéPole 20"/>
            <p:cNvSpPr txBox="1"/>
            <p:nvPr/>
          </p:nvSpPr>
          <p:spPr>
            <a:xfrm>
              <a:off x="6228184" y="21328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9</a:t>
              </a:r>
              <a:endParaRPr lang="en-GB" dirty="0"/>
            </a:p>
          </p:txBody>
        </p:sp>
      </p:grpSp>
      <p:grpSp>
        <p:nvGrpSpPr>
          <p:cNvPr id="30" name="Skupina 29"/>
          <p:cNvGrpSpPr/>
          <p:nvPr/>
        </p:nvGrpSpPr>
        <p:grpSpPr>
          <a:xfrm>
            <a:off x="4139952" y="4509120"/>
            <a:ext cx="1570832" cy="1908175"/>
            <a:chOff x="4139952" y="4509120"/>
            <a:chExt cx="1570832" cy="1908175"/>
          </a:xfrm>
        </p:grpSpPr>
        <p:pic>
          <p:nvPicPr>
            <p:cNvPr id="28" name="Picture 9" descr="C:\Users\Ilona\AppData\Local\Microsoft\Windows\Temporary Internet Files\Content.IE5\WXYIKB1O\MC900434403[1].wm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39952" y="4509120"/>
              <a:ext cx="1362075" cy="1908175"/>
            </a:xfrm>
            <a:prstGeom prst="rect">
              <a:avLst/>
            </a:prstGeom>
            <a:noFill/>
          </p:spPr>
        </p:pic>
        <p:sp>
          <p:nvSpPr>
            <p:cNvPr id="29" name="TextovéPole 28"/>
            <p:cNvSpPr txBox="1"/>
            <p:nvPr/>
          </p:nvSpPr>
          <p:spPr>
            <a:xfrm>
              <a:off x="5292080" y="465313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endParaRPr lang="en-GB" dirty="0"/>
            </a:p>
          </p:txBody>
        </p:sp>
      </p:grpSp>
      <p:sp>
        <p:nvSpPr>
          <p:cNvPr id="31" name="TextovéPole 30"/>
          <p:cNvSpPr txBox="1"/>
          <p:nvPr/>
        </p:nvSpPr>
        <p:spPr>
          <a:xfrm>
            <a:off x="5508104" y="2708920"/>
            <a:ext cx="1326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confused</a:t>
            </a:r>
            <a:endParaRPr lang="en-GB" sz="2400" dirty="0"/>
          </a:p>
        </p:txBody>
      </p:sp>
      <p:sp>
        <p:nvSpPr>
          <p:cNvPr id="32" name="Obdélník 31"/>
          <p:cNvSpPr/>
          <p:nvPr/>
        </p:nvSpPr>
        <p:spPr>
          <a:xfrm>
            <a:off x="2771800" y="332656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and what about </a:t>
            </a:r>
          </a:p>
          <a:p>
            <a:pPr algn="ctr"/>
            <a:r>
              <a:rPr lang="en-GB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these emotions</a:t>
            </a:r>
            <a:r>
              <a:rPr lang="en-GB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cs-CZ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Skupina 32"/>
          <p:cNvGrpSpPr/>
          <p:nvPr/>
        </p:nvGrpSpPr>
        <p:grpSpPr>
          <a:xfrm>
            <a:off x="251520" y="908720"/>
            <a:ext cx="2486397" cy="1881500"/>
            <a:chOff x="323528" y="404664"/>
            <a:chExt cx="2486397" cy="1881500"/>
          </a:xfrm>
        </p:grpSpPr>
        <p:sp>
          <p:nvSpPr>
            <p:cNvPr id="12" name="TextovéPole 11"/>
            <p:cNvSpPr txBox="1"/>
            <p:nvPr/>
          </p:nvSpPr>
          <p:spPr>
            <a:xfrm>
              <a:off x="323528" y="764704"/>
              <a:ext cx="7752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calm</a:t>
              </a:r>
              <a:endParaRPr lang="en-GB" sz="2400" dirty="0"/>
            </a:p>
          </p:txBody>
        </p:sp>
        <p:grpSp>
          <p:nvGrpSpPr>
            <p:cNvPr id="5" name="Skupina 21"/>
            <p:cNvGrpSpPr/>
            <p:nvPr/>
          </p:nvGrpSpPr>
          <p:grpSpPr>
            <a:xfrm>
              <a:off x="971600" y="404664"/>
              <a:ext cx="1838325" cy="1881500"/>
              <a:chOff x="971600" y="404664"/>
              <a:chExt cx="1838325" cy="1881500"/>
            </a:xfrm>
          </p:grpSpPr>
          <p:pic>
            <p:nvPicPr>
              <p:cNvPr id="3074" name="Picture 2" descr="C:\Users\Ilona\AppData\Local\Microsoft\Windows\Temporary Internet Files\Content.IE5\6K52ST3G\MC900434377[1].wm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71600" y="404664"/>
                <a:ext cx="1838325" cy="1784350"/>
              </a:xfrm>
              <a:prstGeom prst="rect">
                <a:avLst/>
              </a:prstGeom>
              <a:noFill/>
            </p:spPr>
          </p:pic>
          <p:sp>
            <p:nvSpPr>
              <p:cNvPr id="17" name="TextovéPole 16"/>
              <p:cNvSpPr txBox="1"/>
              <p:nvPr/>
            </p:nvSpPr>
            <p:spPr>
              <a:xfrm>
                <a:off x="2051720" y="1916832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5</a:t>
                </a:r>
                <a:endParaRPr lang="en-GB" dirty="0"/>
              </a:p>
            </p:txBody>
          </p:sp>
        </p:grpSp>
      </p:grpSp>
      <p:grpSp>
        <p:nvGrpSpPr>
          <p:cNvPr id="30" name="Skupina 29"/>
          <p:cNvGrpSpPr/>
          <p:nvPr/>
        </p:nvGrpSpPr>
        <p:grpSpPr>
          <a:xfrm>
            <a:off x="6804248" y="2996952"/>
            <a:ext cx="1381806" cy="2117849"/>
            <a:chOff x="6804248" y="2996952"/>
            <a:chExt cx="1381806" cy="2117849"/>
          </a:xfrm>
        </p:grpSpPr>
        <p:sp>
          <p:nvSpPr>
            <p:cNvPr id="15" name="TextovéPole 14"/>
            <p:cNvSpPr txBox="1"/>
            <p:nvPr/>
          </p:nvSpPr>
          <p:spPr>
            <a:xfrm>
              <a:off x="7020272" y="4653136"/>
              <a:ext cx="11544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pleased</a:t>
              </a:r>
              <a:endParaRPr lang="en-GB" sz="2400" dirty="0"/>
            </a:p>
          </p:txBody>
        </p:sp>
        <p:grpSp>
          <p:nvGrpSpPr>
            <p:cNvPr id="8" name="Skupina 23"/>
            <p:cNvGrpSpPr/>
            <p:nvPr/>
          </p:nvGrpSpPr>
          <p:grpSpPr>
            <a:xfrm>
              <a:off x="6804248" y="2996952"/>
              <a:ext cx="1381806" cy="1828800"/>
              <a:chOff x="6300192" y="4005064"/>
              <a:chExt cx="1381806" cy="1828800"/>
            </a:xfrm>
          </p:grpSpPr>
          <p:pic>
            <p:nvPicPr>
              <p:cNvPr id="3075" name="Picture 3" descr="C:\Users\Ilona\AppData\Local\Microsoft\Windows\Temporary Internet Files\Content.IE5\I3AFN4EQ\MC900440452[1].wm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300192" y="4005064"/>
                <a:ext cx="1368425" cy="1828800"/>
              </a:xfrm>
              <a:prstGeom prst="rect">
                <a:avLst/>
              </a:prstGeom>
              <a:noFill/>
            </p:spPr>
          </p:pic>
          <p:sp>
            <p:nvSpPr>
              <p:cNvPr id="20" name="TextovéPole 19"/>
              <p:cNvSpPr txBox="1"/>
              <p:nvPr/>
            </p:nvSpPr>
            <p:spPr>
              <a:xfrm>
                <a:off x="7380312" y="429309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8</a:t>
                </a:r>
                <a:endParaRPr lang="en-GB" dirty="0"/>
              </a:p>
            </p:txBody>
          </p:sp>
        </p:grpSp>
      </p:grpSp>
      <p:grpSp>
        <p:nvGrpSpPr>
          <p:cNvPr id="32" name="Skupina 31"/>
          <p:cNvGrpSpPr/>
          <p:nvPr/>
        </p:nvGrpSpPr>
        <p:grpSpPr>
          <a:xfrm>
            <a:off x="6300192" y="548680"/>
            <a:ext cx="2474023" cy="2189857"/>
            <a:chOff x="6084168" y="692696"/>
            <a:chExt cx="2474023" cy="2189857"/>
          </a:xfrm>
        </p:grpSpPr>
        <p:sp>
          <p:nvSpPr>
            <p:cNvPr id="13" name="TextovéPole 12"/>
            <p:cNvSpPr txBox="1"/>
            <p:nvPr/>
          </p:nvSpPr>
          <p:spPr>
            <a:xfrm>
              <a:off x="6876256" y="2420888"/>
              <a:ext cx="16819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enthusiastic</a:t>
              </a:r>
              <a:endParaRPr lang="en-GB" sz="2400" dirty="0"/>
            </a:p>
          </p:txBody>
        </p:sp>
        <p:grpSp>
          <p:nvGrpSpPr>
            <p:cNvPr id="9" name="Skupina 22"/>
            <p:cNvGrpSpPr/>
            <p:nvPr/>
          </p:nvGrpSpPr>
          <p:grpSpPr>
            <a:xfrm>
              <a:off x="6084168" y="692696"/>
              <a:ext cx="1978025" cy="1901825"/>
              <a:chOff x="5940152" y="692696"/>
              <a:chExt cx="1978025" cy="1901825"/>
            </a:xfrm>
          </p:grpSpPr>
          <p:pic>
            <p:nvPicPr>
              <p:cNvPr id="3" name="Picture 6" descr="C:\Users\Ilona\AppData\Local\Microsoft\Windows\Temporary Internet Files\Content.IE5\I3AFN4EQ\MC900432461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940152" y="692696"/>
                <a:ext cx="1978025" cy="1901825"/>
              </a:xfrm>
              <a:prstGeom prst="rect">
                <a:avLst/>
              </a:prstGeom>
              <a:noFill/>
            </p:spPr>
          </p:pic>
          <p:sp>
            <p:nvSpPr>
              <p:cNvPr id="21" name="TextovéPole 20"/>
              <p:cNvSpPr txBox="1"/>
              <p:nvPr/>
            </p:nvSpPr>
            <p:spPr>
              <a:xfrm>
                <a:off x="6228184" y="213285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9</a:t>
                </a:r>
                <a:endParaRPr lang="en-GB" dirty="0"/>
              </a:p>
            </p:txBody>
          </p:sp>
        </p:grpSp>
      </p:grpSp>
      <p:grpSp>
        <p:nvGrpSpPr>
          <p:cNvPr id="36" name="Skupina 35"/>
          <p:cNvGrpSpPr/>
          <p:nvPr/>
        </p:nvGrpSpPr>
        <p:grpSpPr>
          <a:xfrm>
            <a:off x="4139952" y="4509120"/>
            <a:ext cx="1902517" cy="1973833"/>
            <a:chOff x="4139952" y="4509120"/>
            <a:chExt cx="1902517" cy="1973833"/>
          </a:xfrm>
        </p:grpSpPr>
        <p:grpSp>
          <p:nvGrpSpPr>
            <p:cNvPr id="10" name="Skupina 29"/>
            <p:cNvGrpSpPr/>
            <p:nvPr/>
          </p:nvGrpSpPr>
          <p:grpSpPr>
            <a:xfrm>
              <a:off x="4139952" y="4509120"/>
              <a:ext cx="1570832" cy="1908175"/>
              <a:chOff x="4139952" y="4509120"/>
              <a:chExt cx="1570832" cy="1908175"/>
            </a:xfrm>
          </p:grpSpPr>
          <p:pic>
            <p:nvPicPr>
              <p:cNvPr id="28" name="Picture 9" descr="C:\Users\Ilona\AppData\Local\Microsoft\Windows\Temporary Internet Files\Content.IE5\WXYIKB1O\MC900434403[1].wmf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39952" y="4509120"/>
                <a:ext cx="1362075" cy="1908175"/>
              </a:xfrm>
              <a:prstGeom prst="rect">
                <a:avLst/>
              </a:prstGeom>
              <a:noFill/>
            </p:spPr>
          </p:pic>
          <p:sp>
            <p:nvSpPr>
              <p:cNvPr id="29" name="TextovéPole 28"/>
              <p:cNvSpPr txBox="1"/>
              <p:nvPr/>
            </p:nvSpPr>
            <p:spPr>
              <a:xfrm>
                <a:off x="5292080" y="4653136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10</a:t>
                </a:r>
                <a:endParaRPr lang="en-GB" dirty="0"/>
              </a:p>
            </p:txBody>
          </p:sp>
        </p:grpSp>
        <p:sp>
          <p:nvSpPr>
            <p:cNvPr id="31" name="TextovéPole 30"/>
            <p:cNvSpPr txBox="1"/>
            <p:nvPr/>
          </p:nvSpPr>
          <p:spPr>
            <a:xfrm>
              <a:off x="4716016" y="6021288"/>
              <a:ext cx="1326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confused</a:t>
              </a:r>
              <a:endParaRPr lang="en-GB" sz="2400" dirty="0"/>
            </a:p>
          </p:txBody>
        </p:sp>
      </p:grpSp>
      <p:grpSp>
        <p:nvGrpSpPr>
          <p:cNvPr id="35" name="Skupina 34"/>
          <p:cNvGrpSpPr/>
          <p:nvPr/>
        </p:nvGrpSpPr>
        <p:grpSpPr>
          <a:xfrm>
            <a:off x="683568" y="4221088"/>
            <a:ext cx="2408039" cy="1469777"/>
            <a:chOff x="395536" y="4941168"/>
            <a:chExt cx="2408039" cy="1469777"/>
          </a:xfrm>
        </p:grpSpPr>
        <p:grpSp>
          <p:nvGrpSpPr>
            <p:cNvPr id="7" name="Skupina 24"/>
            <p:cNvGrpSpPr/>
            <p:nvPr/>
          </p:nvGrpSpPr>
          <p:grpSpPr>
            <a:xfrm>
              <a:off x="971600" y="4941168"/>
              <a:ext cx="1831975" cy="1250950"/>
              <a:chOff x="1547664" y="4941168"/>
              <a:chExt cx="1831975" cy="1250950"/>
            </a:xfrm>
          </p:grpSpPr>
          <p:pic>
            <p:nvPicPr>
              <p:cNvPr id="2" name="Picture 5" descr="C:\Users\Ilona\AppData\Local\Microsoft\Windows\Temporary Internet Files\Content.IE5\6K52ST3G\MC900434393[1].wmf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547664" y="4941168"/>
                <a:ext cx="1831975" cy="1250950"/>
              </a:xfrm>
              <a:prstGeom prst="rect">
                <a:avLst/>
              </a:prstGeom>
              <a:noFill/>
            </p:spPr>
          </p:pic>
          <p:sp>
            <p:nvSpPr>
              <p:cNvPr id="19" name="TextovéPole 18"/>
              <p:cNvSpPr txBox="1"/>
              <p:nvPr/>
            </p:nvSpPr>
            <p:spPr>
              <a:xfrm>
                <a:off x="2771800" y="5013176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7</a:t>
                </a:r>
                <a:endParaRPr lang="en-GB" dirty="0"/>
              </a:p>
            </p:txBody>
          </p:sp>
        </p:grpSp>
        <p:sp>
          <p:nvSpPr>
            <p:cNvPr id="14" name="TextovéPole 13"/>
            <p:cNvSpPr txBox="1"/>
            <p:nvPr/>
          </p:nvSpPr>
          <p:spPr>
            <a:xfrm>
              <a:off x="395536" y="5949280"/>
              <a:ext cx="18054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embarrassed</a:t>
              </a:r>
              <a:endParaRPr lang="en-GB" sz="2400" dirty="0"/>
            </a:p>
          </p:txBody>
        </p:sp>
      </p:grpSp>
      <p:grpSp>
        <p:nvGrpSpPr>
          <p:cNvPr id="34" name="Skupina 33"/>
          <p:cNvGrpSpPr/>
          <p:nvPr/>
        </p:nvGrpSpPr>
        <p:grpSpPr>
          <a:xfrm>
            <a:off x="2771800" y="1988840"/>
            <a:ext cx="3103736" cy="1684908"/>
            <a:chOff x="1619672" y="2420888"/>
            <a:chExt cx="3103736" cy="1684908"/>
          </a:xfrm>
        </p:grpSpPr>
        <p:grpSp>
          <p:nvGrpSpPr>
            <p:cNvPr id="6" name="Skupina 25"/>
            <p:cNvGrpSpPr/>
            <p:nvPr/>
          </p:nvGrpSpPr>
          <p:grpSpPr>
            <a:xfrm>
              <a:off x="2843808" y="2420888"/>
              <a:ext cx="1879600" cy="1684908"/>
              <a:chOff x="2843808" y="2420888"/>
              <a:chExt cx="1879600" cy="1684908"/>
            </a:xfrm>
          </p:grpSpPr>
          <p:pic>
            <p:nvPicPr>
              <p:cNvPr id="4" name="Picture 4" descr="C:\Users\Ilona\AppData\Local\Microsoft\Windows\Temporary Internet Files\Content.IE5\OCH93P8O\MC900437569[1].wmf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843808" y="2492896"/>
                <a:ext cx="1879600" cy="1612900"/>
              </a:xfrm>
              <a:prstGeom prst="rect">
                <a:avLst/>
              </a:prstGeom>
              <a:noFill/>
            </p:spPr>
          </p:pic>
          <p:sp>
            <p:nvSpPr>
              <p:cNvPr id="18" name="TextovéPole 17"/>
              <p:cNvSpPr txBox="1"/>
              <p:nvPr/>
            </p:nvSpPr>
            <p:spPr>
              <a:xfrm>
                <a:off x="4139952" y="242088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6</a:t>
                </a:r>
                <a:endParaRPr lang="en-GB" dirty="0"/>
              </a:p>
            </p:txBody>
          </p:sp>
        </p:grpSp>
        <p:sp>
          <p:nvSpPr>
            <p:cNvPr id="16" name="TextovéPole 15"/>
            <p:cNvSpPr txBox="1"/>
            <p:nvPr/>
          </p:nvSpPr>
          <p:spPr>
            <a:xfrm>
              <a:off x="1619672" y="3140968"/>
              <a:ext cx="1456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interested</a:t>
              </a:r>
              <a:endParaRPr lang="en-GB" sz="2400" dirty="0"/>
            </a:p>
          </p:txBody>
        </p:sp>
      </p:grpSp>
      <p:sp>
        <p:nvSpPr>
          <p:cNvPr id="37" name="Obdélník 36"/>
          <p:cNvSpPr/>
          <p:nvPr/>
        </p:nvSpPr>
        <p:spPr>
          <a:xfrm>
            <a:off x="2771800" y="404664"/>
            <a:ext cx="32464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are you right</a:t>
            </a:r>
            <a:r>
              <a:rPr lang="en-GB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cs-CZ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55576" y="764704"/>
            <a:ext cx="3102196" cy="53245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angry</a:t>
            </a:r>
          </a:p>
          <a:p>
            <a:r>
              <a:rPr lang="en-GB" sz="2000" b="1" cap="none" spc="0" dirty="0" smtClean="0">
                <a:ln/>
                <a:solidFill>
                  <a:srgbClr val="00B050"/>
                </a:solidFill>
                <a:effectLst/>
              </a:rPr>
              <a:t>annoyed/annoying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ashamed</a:t>
            </a:r>
          </a:p>
          <a:p>
            <a:r>
              <a:rPr lang="en-GB" sz="2000" b="1" cap="none" spc="0" dirty="0" smtClean="0">
                <a:ln/>
                <a:solidFill>
                  <a:srgbClr val="00B050"/>
                </a:solidFill>
                <a:effectLst/>
              </a:rPr>
              <a:t>disp</a:t>
            </a:r>
            <a:r>
              <a:rPr lang="en-GB" sz="2000" b="1" dirty="0" smtClean="0">
                <a:ln/>
                <a:solidFill>
                  <a:srgbClr val="00B050"/>
                </a:solidFill>
              </a:rPr>
              <a:t>leased</a:t>
            </a:r>
            <a:endParaRPr lang="en-GB" sz="2000" b="1" cap="none" spc="0" dirty="0" smtClean="0">
              <a:ln/>
              <a:solidFill>
                <a:srgbClr val="00B050"/>
              </a:solidFill>
              <a:effectLst/>
            </a:endParaRP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bored/boring</a:t>
            </a:r>
          </a:p>
          <a:p>
            <a:r>
              <a:rPr lang="en-GB" sz="2000" b="1" cap="none" spc="0" dirty="0" smtClean="0">
                <a:ln/>
                <a:solidFill>
                  <a:srgbClr val="00B050"/>
                </a:solidFill>
                <a:effectLst/>
              </a:rPr>
              <a:t>confused/confusing</a:t>
            </a:r>
          </a:p>
          <a:p>
            <a:r>
              <a:rPr lang="en-GB" sz="2000" b="1" cap="none" spc="0" dirty="0" smtClean="0">
                <a:ln/>
                <a:solidFill>
                  <a:srgbClr val="00B050"/>
                </a:solidFill>
                <a:effectLst/>
              </a:rPr>
              <a:t>depressed/depressing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determined   </a:t>
            </a:r>
            <a:endParaRPr lang="en-GB" sz="2000" b="1" cap="none" spc="0" dirty="0" smtClean="0">
              <a:ln/>
              <a:solidFill>
                <a:srgbClr val="00B050"/>
              </a:solidFill>
              <a:effectLst/>
            </a:endParaRPr>
          </a:p>
          <a:p>
            <a:r>
              <a:rPr lang="en-GB" sz="2000" b="1" cap="none" spc="0" dirty="0" smtClean="0">
                <a:ln/>
                <a:solidFill>
                  <a:srgbClr val="00B050"/>
                </a:solidFill>
                <a:effectLst/>
              </a:rPr>
              <a:t>disgusted/disgusting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displeased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embarrassed/embarrassing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excited/exciting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happy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interested/interesting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terrified/terrifying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upset/upsetting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worried/worrying</a:t>
            </a:r>
          </a:p>
        </p:txBody>
      </p:sp>
      <p:sp>
        <p:nvSpPr>
          <p:cNvPr id="3" name="Obdélník 2"/>
          <p:cNvSpPr/>
          <p:nvPr/>
        </p:nvSpPr>
        <p:spPr>
          <a:xfrm>
            <a:off x="4644008" y="764704"/>
            <a:ext cx="184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sz="2000" b="1" dirty="0" smtClean="0">
              <a:ln/>
              <a:solidFill>
                <a:schemeClr val="accent3"/>
              </a:solidFill>
            </a:endParaRPr>
          </a:p>
          <a:p>
            <a:endParaRPr lang="en-GB" sz="2000" b="1" dirty="0" smtClean="0">
              <a:ln/>
              <a:solidFill>
                <a:schemeClr val="accent3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491880" y="3068960"/>
            <a:ext cx="5364674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3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 you know these words?</a:t>
            </a:r>
          </a:p>
          <a:p>
            <a:pPr algn="ctr"/>
            <a:endParaRPr lang="en-GB" sz="3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en-GB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Divide the adjectives </a:t>
            </a:r>
          </a:p>
          <a:p>
            <a:pPr algn="ctr"/>
            <a:r>
              <a:rPr lang="en-GB" sz="3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into positive and negative</a:t>
            </a:r>
          </a:p>
          <a:p>
            <a:pPr algn="ctr"/>
            <a:r>
              <a:rPr lang="en-GB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adjectives.</a:t>
            </a:r>
            <a:endParaRPr lang="cs-CZ" sz="3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55576" y="620688"/>
            <a:ext cx="2480487" cy="53245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GB" sz="2000" b="1" cap="none" spc="0" dirty="0" smtClean="0">
                <a:ln/>
                <a:solidFill>
                  <a:srgbClr val="00B050"/>
                </a:solidFill>
                <a:effectLst/>
              </a:rPr>
              <a:t>down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ecstatic</a:t>
            </a:r>
            <a:endParaRPr lang="en-GB" sz="2000" b="1" cap="none" spc="0" dirty="0" smtClean="0">
              <a:ln/>
              <a:solidFill>
                <a:srgbClr val="00B050"/>
              </a:solidFill>
              <a:effectLst/>
            </a:endParaRP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enthusiastic</a:t>
            </a:r>
            <a:endParaRPr lang="en-GB" sz="2000" b="1" cap="none" spc="0" dirty="0" smtClean="0">
              <a:ln/>
              <a:solidFill>
                <a:srgbClr val="00B050"/>
              </a:solidFill>
              <a:effectLst/>
            </a:endParaRP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furious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grieving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irritated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lonely</a:t>
            </a:r>
          </a:p>
          <a:p>
            <a:r>
              <a:rPr lang="en-GB" sz="2000" b="1" cap="none" spc="0" dirty="0" smtClean="0">
                <a:ln/>
                <a:solidFill>
                  <a:srgbClr val="00B050"/>
                </a:solidFill>
                <a:effectLst/>
              </a:rPr>
              <a:t>miserable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nervous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pleased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relaxed/relaxing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sad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scary/scared</a:t>
            </a:r>
          </a:p>
          <a:p>
            <a:r>
              <a:rPr lang="en-GB" sz="2000" b="1" cap="none" spc="0" dirty="0" smtClean="0">
                <a:ln/>
                <a:solidFill>
                  <a:srgbClr val="00B050"/>
                </a:solidFill>
                <a:effectLst/>
              </a:rPr>
              <a:t>shocked/shocking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stressed out/stressful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surprised/surprising</a:t>
            </a:r>
          </a:p>
          <a:p>
            <a:r>
              <a:rPr lang="en-GB" sz="2000" b="1" dirty="0" smtClean="0">
                <a:ln/>
                <a:solidFill>
                  <a:srgbClr val="00B050"/>
                </a:solidFill>
              </a:rPr>
              <a:t>suspicious</a:t>
            </a:r>
            <a:endParaRPr lang="en-GB" sz="2000" b="1" cap="none" spc="0" dirty="0" smtClean="0">
              <a:ln/>
              <a:solidFill>
                <a:srgbClr val="00B050"/>
              </a:solidFill>
              <a:effectLst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87824" y="1340768"/>
            <a:ext cx="56166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 you know these words?</a:t>
            </a:r>
          </a:p>
          <a:p>
            <a:pPr algn="ctr"/>
            <a:endParaRPr lang="en-GB" sz="36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en-GB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Divide the adjectives </a:t>
            </a:r>
          </a:p>
          <a:p>
            <a:pPr algn="ctr"/>
            <a:r>
              <a:rPr lang="en-GB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into positive and negative</a:t>
            </a:r>
          </a:p>
          <a:p>
            <a:pPr algn="ctr"/>
            <a:r>
              <a:rPr lang="en-GB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adjectives.</a:t>
            </a:r>
            <a:endParaRPr lang="cs-CZ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kupina 19"/>
          <p:cNvGrpSpPr/>
          <p:nvPr/>
        </p:nvGrpSpPr>
        <p:grpSpPr>
          <a:xfrm>
            <a:off x="611560" y="1268760"/>
            <a:ext cx="8064896" cy="5040560"/>
            <a:chOff x="611560" y="1268760"/>
            <a:chExt cx="8064896" cy="5040560"/>
          </a:xfrm>
        </p:grpSpPr>
        <p:grpSp>
          <p:nvGrpSpPr>
            <p:cNvPr id="15" name="Skupina 14"/>
            <p:cNvGrpSpPr/>
            <p:nvPr/>
          </p:nvGrpSpPr>
          <p:grpSpPr>
            <a:xfrm>
              <a:off x="611560" y="1268760"/>
              <a:ext cx="8064896" cy="5040560"/>
              <a:chOff x="539552" y="836712"/>
              <a:chExt cx="8064896" cy="5040560"/>
            </a:xfrm>
          </p:grpSpPr>
          <p:sp>
            <p:nvSpPr>
              <p:cNvPr id="4" name="Elipsa 3"/>
              <p:cNvSpPr/>
              <p:nvPr/>
            </p:nvSpPr>
            <p:spPr>
              <a:xfrm>
                <a:off x="3491880" y="908720"/>
                <a:ext cx="5112568" cy="4968552"/>
              </a:xfrm>
              <a:prstGeom prst="ellips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" name="Elipsa 1"/>
              <p:cNvSpPr/>
              <p:nvPr/>
            </p:nvSpPr>
            <p:spPr>
              <a:xfrm>
                <a:off x="539552" y="836712"/>
                <a:ext cx="5328592" cy="5040560"/>
              </a:xfrm>
              <a:prstGeom prst="ellips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" name="Plus 5"/>
              <p:cNvSpPr/>
              <p:nvPr/>
            </p:nvSpPr>
            <p:spPr>
              <a:xfrm>
                <a:off x="2771800" y="836712"/>
                <a:ext cx="914400" cy="914400"/>
              </a:xfrm>
              <a:prstGeom prst="mathPlus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Mínus 6"/>
              <p:cNvSpPr/>
              <p:nvPr/>
            </p:nvSpPr>
            <p:spPr>
              <a:xfrm>
                <a:off x="5724128" y="908720"/>
                <a:ext cx="914400" cy="914400"/>
              </a:xfrm>
              <a:prstGeom prst="mathMinus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Oblouk 9"/>
            <p:cNvSpPr/>
            <p:nvPr/>
          </p:nvSpPr>
          <p:spPr>
            <a:xfrm>
              <a:off x="4355976" y="3068960"/>
              <a:ext cx="914400" cy="914400"/>
            </a:xfrm>
            <a:prstGeom prst="arc">
              <a:avLst>
                <a:gd name="adj1" fmla="val 16200000"/>
                <a:gd name="adj2" fmla="val 1135859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blouk 10"/>
            <p:cNvSpPr/>
            <p:nvPr/>
          </p:nvSpPr>
          <p:spPr>
            <a:xfrm>
              <a:off x="4355976" y="3140968"/>
              <a:ext cx="914400" cy="914400"/>
            </a:xfrm>
            <a:prstGeom prst="arc">
              <a:avLst>
                <a:gd name="adj1" fmla="val 6295879"/>
                <a:gd name="adj2" fmla="val 113150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bdélník 15"/>
            <p:cNvSpPr/>
            <p:nvPr/>
          </p:nvSpPr>
          <p:spPr>
            <a:xfrm>
              <a:off x="1187624" y="2492896"/>
              <a:ext cx="250202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ecstatic</a:t>
              </a:r>
            </a:p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enthusiastic</a:t>
              </a:r>
            </a:p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happy</a:t>
              </a:r>
            </a:p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interested/interesting</a:t>
              </a:r>
            </a:p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pleased</a:t>
              </a:r>
            </a:p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relaxed/relaxing</a:t>
              </a:r>
            </a:p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surprised/surprising</a:t>
              </a:r>
            </a:p>
          </p:txBody>
        </p:sp>
        <p:sp>
          <p:nvSpPr>
            <p:cNvPr id="17" name="Obdélník 16"/>
            <p:cNvSpPr/>
            <p:nvPr/>
          </p:nvSpPr>
          <p:spPr>
            <a:xfrm>
              <a:off x="1763688" y="4581128"/>
              <a:ext cx="172819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amusing</a:t>
              </a:r>
            </a:p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calm</a:t>
              </a:r>
            </a:p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determined</a:t>
              </a:r>
            </a:p>
            <a:p>
              <a:r>
                <a:rPr lang="en-GB" b="1" dirty="0" smtClean="0">
                  <a:ln/>
                  <a:solidFill>
                    <a:schemeClr val="bg1"/>
                  </a:solidFill>
                </a:rPr>
                <a:t>excited/exciting</a:t>
              </a:r>
            </a:p>
          </p:txBody>
        </p:sp>
        <p:sp>
          <p:nvSpPr>
            <p:cNvPr id="18" name="Obdélník 17"/>
            <p:cNvSpPr/>
            <p:nvPr/>
          </p:nvSpPr>
          <p:spPr>
            <a:xfrm>
              <a:off x="5292080" y="2060848"/>
              <a:ext cx="2808312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depressed/depressing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disgusted/disgusting 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confused/confusing 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annoyed/annoying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bored/boring 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angry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ashamed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displeased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upset/upsetting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terrified/terrifying</a:t>
              </a:r>
            </a:p>
            <a:p>
              <a:pPr algn="r"/>
              <a:r>
                <a:rPr lang="en-GB" b="1" dirty="0" smtClean="0">
                  <a:ln/>
                  <a:solidFill>
                    <a:schemeClr val="bg1"/>
                  </a:solidFill>
                </a:rPr>
                <a:t>worried/worrying embarrassed/embarrassing </a:t>
              </a:r>
            </a:p>
          </p:txBody>
        </p:sp>
      </p:grpSp>
      <p:sp>
        <p:nvSpPr>
          <p:cNvPr id="19" name="Obdélník 18"/>
          <p:cNvSpPr/>
          <p:nvPr/>
        </p:nvSpPr>
        <p:spPr>
          <a:xfrm>
            <a:off x="3347864" y="332656"/>
            <a:ext cx="2623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Example</a:t>
            </a:r>
            <a:endParaRPr lang="cs-CZ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83568" y="39330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cs typeface="Times New Roman" pitchFamily="18" charset="0"/>
              </a:rPr>
              <a:t>Obrázky a fotografie: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1-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10</a:t>
            </a: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– zdroj: klipart sady Microsoft Office 2007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[ONLINE]</a:t>
            </a:r>
            <a:endParaRPr lang="en-GB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388</Words>
  <Application>Microsoft Office PowerPoint</Application>
  <PresentationFormat>Předvádění na obrazovce (4:3)</PresentationFormat>
  <Paragraphs>140</Paragraphs>
  <Slides>8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48</cp:revision>
  <dcterms:created xsi:type="dcterms:W3CDTF">2014-02-16T17:22:01Z</dcterms:created>
  <dcterms:modified xsi:type="dcterms:W3CDTF">2014-04-14T18:35:20Z</dcterms:modified>
</cp:coreProperties>
</file>